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1" r:id="rId3"/>
    <p:sldId id="282" r:id="rId4"/>
    <p:sldId id="257" r:id="rId5"/>
    <p:sldId id="258" r:id="rId6"/>
    <p:sldId id="264" r:id="rId7"/>
    <p:sldId id="275" r:id="rId8"/>
    <p:sldId id="283" r:id="rId9"/>
    <p:sldId id="259" r:id="rId10"/>
    <p:sldId id="260" r:id="rId11"/>
    <p:sldId id="261" r:id="rId12"/>
    <p:sldId id="288" r:id="rId13"/>
    <p:sldId id="267" r:id="rId14"/>
    <p:sldId id="266" r:id="rId15"/>
    <p:sldId id="265" r:id="rId16"/>
    <p:sldId id="263" r:id="rId17"/>
    <p:sldId id="278" r:id="rId18"/>
    <p:sldId id="262" r:id="rId19"/>
    <p:sldId id="268" r:id="rId20"/>
    <p:sldId id="286" r:id="rId21"/>
    <p:sldId id="269" r:id="rId22"/>
    <p:sldId id="270" r:id="rId23"/>
    <p:sldId id="271" r:id="rId24"/>
    <p:sldId id="272" r:id="rId25"/>
    <p:sldId id="284" r:id="rId26"/>
    <p:sldId id="287" r:id="rId27"/>
    <p:sldId id="274" r:id="rId28"/>
    <p:sldId id="273" r:id="rId2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2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svote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List1!$A$2:$A$6</c:f>
              <c:strCache>
                <c:ptCount val="5"/>
                <c:pt idx="0">
                  <c:v>donacije iz državnog proračuna</c:v>
                </c:pt>
                <c:pt idx="1">
                  <c:v>donacije lokalnih uprava i Županije</c:v>
                </c:pt>
                <c:pt idx="2">
                  <c:v>donacije tvrtki i pravnih osoba</c:v>
                </c:pt>
                <c:pt idx="3">
                  <c:v>donacije građana</c:v>
                </c:pt>
                <c:pt idx="4">
                  <c:v>godišnja članarina</c:v>
                </c:pt>
              </c:strCache>
            </c:strRef>
          </c:cat>
          <c:val>
            <c:numRef>
              <c:f>List1!$B$2:$B$6</c:f>
              <c:numCache>
                <c:formatCode>_("kn"* #,##0.00_);_("kn"* \(#,##0.00\);_("kn"* "-"??_);_(@_)</c:formatCode>
                <c:ptCount val="5"/>
                <c:pt idx="0">
                  <c:v>511918.9</c:v>
                </c:pt>
                <c:pt idx="1">
                  <c:v>223000</c:v>
                </c:pt>
                <c:pt idx="2">
                  <c:v>48305.67</c:v>
                </c:pt>
                <c:pt idx="3">
                  <c:v>25202.5</c:v>
                </c:pt>
                <c:pt idx="4">
                  <c:v>13400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 smtClean="0"/>
              <a:t>Rashodi</a:t>
            </a:r>
            <a:endParaRPr lang="hr-H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Skup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List1!$A$2:$A$5</c:f>
              <c:strCache>
                <c:ptCount val="4"/>
                <c:pt idx="0">
                  <c:v>Bruto plaće - ugovori o radu</c:v>
                </c:pt>
                <c:pt idx="1">
                  <c:v>Bruto drugi dohodak - ugovori o djelu</c:v>
                </c:pt>
                <c:pt idx="2">
                  <c:v>Indirektni troškovi</c:v>
                </c:pt>
                <c:pt idx="3">
                  <c:v>Božičnica i regres, nagrada za radne rezultate</c:v>
                </c:pt>
              </c:strCache>
            </c:strRef>
          </c:cat>
          <c:val>
            <c:numRef>
              <c:f>List1!$B$2:$B$5</c:f>
              <c:numCache>
                <c:formatCode>#,##0.00</c:formatCode>
                <c:ptCount val="4"/>
                <c:pt idx="0">
                  <c:v>583482.01</c:v>
                </c:pt>
                <c:pt idx="1">
                  <c:v>65973.320000000007</c:v>
                </c:pt>
                <c:pt idx="2">
                  <c:v>115398.6</c:v>
                </c:pt>
                <c:pt idx="3">
                  <c:v>37910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Skup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List1!$A$2:$A$5</c:f>
              <c:strCache>
                <c:ptCount val="4"/>
                <c:pt idx="0">
                  <c:v>Bruto plaće - ugovori o radu</c:v>
                </c:pt>
                <c:pt idx="1">
                  <c:v>Bruto drugi dohodak - ugovori o djelu</c:v>
                </c:pt>
                <c:pt idx="2">
                  <c:v>Indirektni troškovi</c:v>
                </c:pt>
                <c:pt idx="3">
                  <c:v>Božičnica i regres, nagrada za radne rezultate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Skup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List1!$A$2:$A$5</c:f>
              <c:strCache>
                <c:ptCount val="4"/>
                <c:pt idx="0">
                  <c:v>Bruto plaće - ugovori o radu</c:v>
                </c:pt>
                <c:pt idx="1">
                  <c:v>Bruto drugi dohodak - ugovori o djelu</c:v>
                </c:pt>
                <c:pt idx="2">
                  <c:v>Indirektni troškovi</c:v>
                </c:pt>
                <c:pt idx="3">
                  <c:v>Božičnica i regres, nagrada za radne rezultate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9521184"/>
        <c:axId val="259533152"/>
        <c:axId val="0"/>
      </c:bar3DChart>
      <c:catAx>
        <c:axId val="25952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59533152"/>
        <c:crosses val="autoZero"/>
        <c:auto val="1"/>
        <c:lblAlgn val="ctr"/>
        <c:lblOffset val="100"/>
        <c:noMultiLvlLbl val="0"/>
      </c:catAx>
      <c:valAx>
        <c:axId val="25953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59521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0EF1-1019-439C-926F-F53DE5F9348F}" type="datetimeFigureOut">
              <a:rPr lang="hr-HR" smtClean="0"/>
              <a:t>24.3.2021.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98FF5-F910-4EA9-AA6F-B29276E497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713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7FAB3-D060-473F-BD21-28FD4534D911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1488B-117E-4437-8DA4-AECCE94E5B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9163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1488B-117E-4437-8DA4-AECCE94E5B65}" type="slidenum">
              <a:rPr lang="hr-HR" smtClean="0"/>
              <a:pPr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398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28" name="Rezervirano mjesto datum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10" name="Pravokut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avokut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avokut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avni poveznik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avni poveznik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ni poveznik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avni poveznik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avokut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8" name="Rezervirano mjesto sadržaja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9" name="Pravokut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kut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avokut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ni poveznik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avni poveznik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ni poveznik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avni poveznik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avokut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avni poveznik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Rezervirano mjesto sadržaja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6" name="Rezervirano mjesto datum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vni poveznik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ni poveznik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zervirano mjesto sadržaja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1" name="Rezervirano mjesto datum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3" name="Rezervirano mjesto podnožja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10" name="Ravni poveznik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avokut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avni poveznik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avni poveznik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Rezervirano mjesto datum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1" name="Rezervirano mjesto podnožj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E6FACA6-2259-46D6-89FF-B09A045C4947}" type="datetimeFigureOut">
              <a:rPr lang="hr-HR" smtClean="0"/>
              <a:pPr/>
              <a:t>24.3.2021.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kut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7A41D6-9056-4620-9541-8A36E639E84A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86000" y="764704"/>
            <a:ext cx="6172200" cy="2304256"/>
          </a:xfrm>
        </p:spPr>
        <p:txBody>
          <a:bodyPr>
            <a:normAutofit/>
          </a:bodyPr>
          <a:lstStyle/>
          <a:p>
            <a:pPr algn="ctr"/>
            <a:r>
              <a:rPr lang="hr-HR" dirty="0" smtClean="0">
                <a:latin typeface="Arial Nova" panose="020B0504020202020204" pitchFamily="34" charset="0"/>
              </a:rPr>
              <a:t>Vremeplov </a:t>
            </a:r>
            <a:br>
              <a:rPr lang="hr-HR" dirty="0" smtClean="0">
                <a:latin typeface="Arial Nova" panose="020B0504020202020204" pitchFamily="34" charset="0"/>
              </a:rPr>
            </a:br>
            <a:r>
              <a:rPr lang="hr-HR" dirty="0" smtClean="0">
                <a:latin typeface="Arial Nova" panose="020B0504020202020204" pitchFamily="34" charset="0"/>
              </a:rPr>
              <a:t>-u  slikama kroz 2020. -</a:t>
            </a:r>
            <a:endParaRPr lang="hr-HR" dirty="0">
              <a:latin typeface="Arial Nova" panose="020B05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286000" y="4005064"/>
            <a:ext cx="6172200" cy="2369858"/>
          </a:xfrm>
        </p:spPr>
        <p:txBody>
          <a:bodyPr/>
          <a:lstStyle/>
          <a:p>
            <a:pPr algn="ctr"/>
            <a:r>
              <a:rPr lang="hr-HR" dirty="0" smtClean="0"/>
              <a:t>UDRUGA RODITELJA DJECE S POTEŠKOĆAMA U RAZVOJU</a:t>
            </a:r>
          </a:p>
          <a:p>
            <a:pPr algn="ctr"/>
            <a:r>
              <a:rPr lang="hr-HR" dirty="0" smtClean="0"/>
              <a:t> Moje dijete SOLIN</a:t>
            </a:r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 descr="89124474_1096711917346510_4185824222729207808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3026" y="116632"/>
            <a:ext cx="3652468" cy="2587017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18" y="4812615"/>
            <a:ext cx="2481146" cy="208907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4860032" cy="3000940"/>
          </a:xfrm>
          <a:prstGeom prst="rect">
            <a:avLst/>
          </a:prstGeom>
        </p:spPr>
      </p:pic>
      <p:pic>
        <p:nvPicPr>
          <p:cNvPr id="9" name="Slika 8" descr="89762771_647427079158368_873119800769065779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2026" y="2210967"/>
            <a:ext cx="2195736" cy="249601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78" y="2659504"/>
            <a:ext cx="2656334" cy="1886314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2" y="2645385"/>
            <a:ext cx="3441234" cy="237626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2" y="4911400"/>
            <a:ext cx="3626015" cy="2151023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62" y="4484268"/>
            <a:ext cx="2567250" cy="23222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99010828_3204750656204267_6726056460712673280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19872" cy="4663461"/>
          </a:xfrm>
        </p:spPr>
      </p:pic>
      <p:pic>
        <p:nvPicPr>
          <p:cNvPr id="5" name="Slika 4" descr="100087218_2727475617539388_7971848253614325760_n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8095" y="0"/>
            <a:ext cx="2745905" cy="3744416"/>
          </a:xfrm>
          <a:prstGeom prst="rect">
            <a:avLst/>
          </a:prstGeom>
        </p:spPr>
      </p:pic>
      <p:pic>
        <p:nvPicPr>
          <p:cNvPr id="6" name="Slika 5" descr="101148637_283670633029934_407986303732495155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69522" y="3707650"/>
            <a:ext cx="2700300" cy="3600400"/>
          </a:xfrm>
          <a:prstGeom prst="rect">
            <a:avLst/>
          </a:prstGeom>
        </p:spPr>
      </p:pic>
      <p:pic>
        <p:nvPicPr>
          <p:cNvPr id="7" name="Slika 6" descr="101004534_258685695246005_306344231930377011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0"/>
            <a:ext cx="3744416" cy="2808312"/>
          </a:xfrm>
          <a:prstGeom prst="rect">
            <a:avLst/>
          </a:prstGeom>
        </p:spPr>
      </p:pic>
      <p:pic>
        <p:nvPicPr>
          <p:cNvPr id="8" name="Slika 7" descr="98353695_532866687383467_366881623739308441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2733907"/>
            <a:ext cx="3024336" cy="4124094"/>
          </a:xfrm>
          <a:prstGeom prst="rect">
            <a:avLst/>
          </a:prstGeom>
        </p:spPr>
      </p:pic>
      <p:pic>
        <p:nvPicPr>
          <p:cNvPr id="9" name="Slika 8" descr="96526592_556675021896299_6440723568283090944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3347867"/>
            <a:ext cx="2699792" cy="36815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ČLANSTVO I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KORISNICI</a:t>
            </a:r>
            <a:b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 partnerstvo I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suradnja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hr-HR" dirty="0" smtClean="0"/>
              <a:t>Članovi i korisnici nam </a:t>
            </a:r>
            <a:r>
              <a:rPr lang="hr-HR" dirty="0"/>
              <a:t>dolaze  s </a:t>
            </a:r>
            <a:r>
              <a:rPr lang="hr-HR" dirty="0" smtClean="0"/>
              <a:t>područja cijele </a:t>
            </a:r>
          </a:p>
          <a:p>
            <a:pPr algn="ctr">
              <a:buNone/>
            </a:pPr>
            <a:r>
              <a:rPr lang="hr-HR" dirty="0" smtClean="0"/>
              <a:t> </a:t>
            </a:r>
            <a:r>
              <a:rPr lang="hr-HR" dirty="0"/>
              <a:t>Splitsko dalmatinske županije</a:t>
            </a:r>
          </a:p>
          <a:p>
            <a:pPr>
              <a:buNone/>
            </a:pPr>
            <a:r>
              <a:rPr lang="hr-HR" dirty="0" smtClean="0"/>
              <a:t>Partneri smo ili surađujemo  </a:t>
            </a:r>
            <a:r>
              <a:rPr lang="hr-HR" dirty="0"/>
              <a:t>u projektima:</a:t>
            </a:r>
          </a:p>
          <a:p>
            <a:pPr>
              <a:buFont typeface="Wingdings" pitchFamily="2" charset="2"/>
              <a:buChar char="Ø"/>
            </a:pPr>
            <a:r>
              <a:rPr lang="hr-HR" dirty="0"/>
              <a:t>OŠ Vjekoslav Parać, </a:t>
            </a:r>
            <a:r>
              <a:rPr lang="hr-HR" dirty="0" smtClean="0"/>
              <a:t>OŠ kraljice </a:t>
            </a:r>
            <a:r>
              <a:rPr lang="hr-HR" dirty="0"/>
              <a:t>Jelene,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    OŠ don </a:t>
            </a:r>
            <a:r>
              <a:rPr lang="hr-HR" dirty="0"/>
              <a:t>Lovre Katića i </a:t>
            </a:r>
            <a:r>
              <a:rPr lang="hr-HR" dirty="0" smtClean="0"/>
              <a:t> OŠ kralja </a:t>
            </a:r>
            <a:r>
              <a:rPr lang="hr-HR" dirty="0"/>
              <a:t>Zvonimira iz </a:t>
            </a:r>
            <a:r>
              <a:rPr lang="hr-HR" dirty="0" smtClean="0"/>
              <a:t>Solina,</a:t>
            </a:r>
          </a:p>
          <a:p>
            <a:pPr marL="0" indent="0">
              <a:buNone/>
            </a:pPr>
            <a:r>
              <a:rPr lang="hr-HR" dirty="0" smtClean="0"/>
              <a:t>    OŠ </a:t>
            </a:r>
            <a:r>
              <a:rPr lang="hr-HR" dirty="0"/>
              <a:t>Petar Kružić iz </a:t>
            </a:r>
            <a:r>
              <a:rPr lang="hr-HR" dirty="0" smtClean="0"/>
              <a:t>Klisa</a:t>
            </a:r>
            <a:endParaRPr lang="hr-HR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 COO </a:t>
            </a:r>
            <a:r>
              <a:rPr lang="hr-HR" dirty="0"/>
              <a:t>Juraj </a:t>
            </a:r>
            <a:r>
              <a:rPr lang="hr-HR" dirty="0" err="1"/>
              <a:t>Bonači</a:t>
            </a:r>
            <a:r>
              <a:rPr lang="hr-HR" dirty="0"/>
              <a:t> i COO Slava Raškaj iz </a:t>
            </a:r>
            <a:r>
              <a:rPr lang="hr-HR" dirty="0" smtClean="0"/>
              <a:t>Splita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Udruga roditelja djece s posebnim potrebama Naša </a:t>
            </a:r>
            <a:r>
              <a:rPr lang="hr-HR" dirty="0" err="1" smtClean="0"/>
              <a:t>dica</a:t>
            </a:r>
            <a:r>
              <a:rPr lang="hr-HR" dirty="0" smtClean="0"/>
              <a:t> iz Kaštela</a:t>
            </a:r>
            <a:endParaRPr lang="hr-HR" dirty="0"/>
          </a:p>
          <a:p>
            <a:pPr marL="514350" indent="-514350">
              <a:buFont typeface="Wingdings" pitchFamily="2" charset="2"/>
              <a:buChar char="Ø"/>
            </a:pPr>
            <a:r>
              <a:rPr lang="hr-HR" dirty="0" smtClean="0"/>
              <a:t>Samostan </a:t>
            </a:r>
            <a:r>
              <a:rPr lang="hr-HR" dirty="0"/>
              <a:t>sv. </a:t>
            </a:r>
            <a:r>
              <a:rPr lang="hr-HR" dirty="0" smtClean="0"/>
              <a:t>Rafael iz Solina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hr-HR" dirty="0" smtClean="0"/>
              <a:t>Surađujemo i sa srodnim udrugama, vrtićima, školama i ustanovama koje pohađaju naši korisnici, lokalnim upravama i resornim ministarstvima.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27562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5" name="Rezervirano mjesto sadržaja 44" descr="96216222_1629997950499752_3499274357593604096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895786" cy="3861048"/>
          </a:xfrm>
        </p:spPr>
      </p:pic>
      <p:pic>
        <p:nvPicPr>
          <p:cNvPr id="50" name="Slika 49" descr="IMG-20200512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6049" y="2916010"/>
            <a:ext cx="2949793" cy="3933057"/>
          </a:xfrm>
          <a:prstGeom prst="rect">
            <a:avLst/>
          </a:prstGeom>
        </p:spPr>
      </p:pic>
      <p:pic>
        <p:nvPicPr>
          <p:cNvPr id="51" name="Slika 50" descr="IMG-20200512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996951"/>
            <a:ext cx="2897598" cy="3861049"/>
          </a:xfrm>
          <a:prstGeom prst="rect">
            <a:avLst/>
          </a:prstGeom>
        </p:spPr>
      </p:pic>
      <p:pic>
        <p:nvPicPr>
          <p:cNvPr id="48" name="Slika 47" descr="98309131_339214657046461_215183874913311129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3067" y="4005064"/>
            <a:ext cx="3800934" cy="2852936"/>
          </a:xfrm>
          <a:prstGeom prst="rect">
            <a:avLst/>
          </a:prstGeom>
        </p:spPr>
      </p:pic>
      <p:pic>
        <p:nvPicPr>
          <p:cNvPr id="52" name="Slika 51" descr="97039254_865635507270954_5134105967499149312_n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0"/>
            <a:ext cx="5324534" cy="2996952"/>
          </a:xfrm>
          <a:prstGeom prst="rect">
            <a:avLst/>
          </a:prstGeom>
        </p:spPr>
      </p:pic>
      <p:pic>
        <p:nvPicPr>
          <p:cNvPr id="49" name="Slika 48" descr="98352596_566161877634975_1458358279955546112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06953" y="0"/>
            <a:ext cx="2937047" cy="40050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105388611_978567429242545_913854666031415031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2298171"/>
            <a:ext cx="3419872" cy="455982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103104218_257617845488221_7428736555224021083_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419872" y="0"/>
            <a:ext cx="3809396" cy="2857047"/>
          </a:xfrm>
        </p:spPr>
      </p:pic>
      <p:pic>
        <p:nvPicPr>
          <p:cNvPr id="5" name="Slika 4" descr="103975024_3017994301620640_3407949131099793623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412300" cy="4653136"/>
          </a:xfrm>
          <a:prstGeom prst="rect">
            <a:avLst/>
          </a:prstGeom>
        </p:spPr>
      </p:pic>
      <p:pic>
        <p:nvPicPr>
          <p:cNvPr id="7" name="Slika 6" descr="106462865_641862973071675_36649992039947568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50790"/>
            <a:ext cx="3923928" cy="2207210"/>
          </a:xfrm>
          <a:prstGeom prst="rect">
            <a:avLst/>
          </a:prstGeom>
        </p:spPr>
      </p:pic>
      <p:pic>
        <p:nvPicPr>
          <p:cNvPr id="8" name="Slika 7" descr="102938332_252999599341769_5447954279011161055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2537519"/>
            <a:ext cx="3168352" cy="4320481"/>
          </a:xfrm>
          <a:prstGeom prst="rect">
            <a:avLst/>
          </a:prstGeom>
        </p:spPr>
      </p:pic>
      <p:pic>
        <p:nvPicPr>
          <p:cNvPr id="11" name="Slika 10" descr="108100601_576334566392589_846643472402166223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6296" y="0"/>
            <a:ext cx="1907704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107088698_877927812703790_2884623589628632710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57994" y="3231048"/>
            <a:ext cx="3068959" cy="4184944"/>
          </a:xfrm>
        </p:spPr>
      </p:pic>
      <p:pic>
        <p:nvPicPr>
          <p:cNvPr id="6" name="Slika 5" descr="108164120_309522930413225_22696795938993850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11552" cy="4221088"/>
          </a:xfrm>
          <a:prstGeom prst="rect">
            <a:avLst/>
          </a:prstGeom>
        </p:spPr>
      </p:pic>
      <p:pic>
        <p:nvPicPr>
          <p:cNvPr id="8" name="Slika 7" descr="108206318_1185529861808194_328505555002409029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37718" y="-704344"/>
            <a:ext cx="3275856" cy="4467075"/>
          </a:xfrm>
          <a:prstGeom prst="rect">
            <a:avLst/>
          </a:prstGeom>
        </p:spPr>
      </p:pic>
      <p:pic>
        <p:nvPicPr>
          <p:cNvPr id="10" name="Slika 9" descr="116155179_735486220584673_4505925860875125107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762731"/>
            <a:ext cx="2304256" cy="3095269"/>
          </a:xfrm>
          <a:prstGeom prst="rect">
            <a:avLst/>
          </a:prstGeom>
        </p:spPr>
      </p:pic>
      <p:pic>
        <p:nvPicPr>
          <p:cNvPr id="12" name="Slika 11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0"/>
            <a:ext cx="2778629" cy="3789040"/>
          </a:xfrm>
          <a:prstGeom prst="rect">
            <a:avLst/>
          </a:prstGeom>
        </p:spPr>
      </p:pic>
      <p:pic>
        <p:nvPicPr>
          <p:cNvPr id="13" name="Slika 12" descr="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5750" y="3501008"/>
            <a:ext cx="2699792" cy="32035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118280844_314879259761112_310505215137087631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94472" cy="4525963"/>
          </a:xfrm>
        </p:spPr>
      </p:pic>
      <p:pic>
        <p:nvPicPr>
          <p:cNvPr id="8" name="Slika 7" descr="117419603_331232974926821_400447890353115031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5227" y="3068960"/>
            <a:ext cx="2838773" cy="3789040"/>
          </a:xfrm>
          <a:prstGeom prst="rect">
            <a:avLst/>
          </a:prstGeom>
        </p:spPr>
      </p:pic>
      <p:pic>
        <p:nvPicPr>
          <p:cNvPr id="9" name="Slika 8" descr="117444911_1483080081878963_5753688161472014445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3429000"/>
            <a:ext cx="2571750" cy="3429000"/>
          </a:xfrm>
          <a:prstGeom prst="rect">
            <a:avLst/>
          </a:prstGeom>
        </p:spPr>
      </p:pic>
      <p:pic>
        <p:nvPicPr>
          <p:cNvPr id="10" name="Slika 9" descr="117445053_1152734408442203_402178336748612989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0035" y="-1"/>
            <a:ext cx="3853966" cy="3385451"/>
          </a:xfrm>
          <a:prstGeom prst="rect">
            <a:avLst/>
          </a:prstGeom>
        </p:spPr>
      </p:pic>
      <p:pic>
        <p:nvPicPr>
          <p:cNvPr id="12" name="Slika 11" descr="117595068_2652833644962935_8825234223331250650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0"/>
            <a:ext cx="2520280" cy="3385451"/>
          </a:xfrm>
          <a:prstGeom prst="rect">
            <a:avLst/>
          </a:prstGeom>
        </p:spPr>
      </p:pic>
      <p:pic>
        <p:nvPicPr>
          <p:cNvPr id="13" name="Rezervirano mjesto sadržaja 3" descr="123314082_1024453051406012_7788345962740681954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34614" y="3451460"/>
            <a:ext cx="4257977" cy="340653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67" y="43843"/>
            <a:ext cx="2448272" cy="374441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3" y="68104"/>
            <a:ext cx="2376264" cy="241206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46557"/>
            <a:ext cx="1944216" cy="208710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4664"/>
            <a:ext cx="2808312" cy="145959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85952"/>
            <a:ext cx="3600400" cy="246602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3096"/>
            <a:ext cx="3275856" cy="201142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05064"/>
            <a:ext cx="2987824" cy="269237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3" y="2428860"/>
            <a:ext cx="237626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25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119032527_309509397016721_2888148721200549226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91946" cy="3068960"/>
          </a:xfrm>
        </p:spPr>
      </p:pic>
      <p:pic>
        <p:nvPicPr>
          <p:cNvPr id="8" name="Slika 7" descr="119437616_241714527214875_689203237598502547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780928"/>
            <a:ext cx="2052300" cy="4077072"/>
          </a:xfrm>
          <a:prstGeom prst="rect">
            <a:avLst/>
          </a:prstGeom>
        </p:spPr>
      </p:pic>
      <p:pic>
        <p:nvPicPr>
          <p:cNvPr id="10" name="Slika 9" descr="119980413_338490194161055_4327968810239005171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68960"/>
            <a:ext cx="2820730" cy="3789040"/>
          </a:xfrm>
          <a:prstGeom prst="rect">
            <a:avLst/>
          </a:prstGeom>
        </p:spPr>
      </p:pic>
      <p:pic>
        <p:nvPicPr>
          <p:cNvPr id="12" name="Slika 11" descr="120363936_632538150661470_8866744107915886427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23520" y="3617640"/>
            <a:ext cx="4320480" cy="3240360"/>
          </a:xfrm>
          <a:prstGeom prst="rect">
            <a:avLst/>
          </a:prstGeom>
        </p:spPr>
      </p:pic>
      <p:pic>
        <p:nvPicPr>
          <p:cNvPr id="9" name="Slika 8" descr="120035143_1118332185228496_8233168671310498699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0"/>
            <a:ext cx="5076056" cy="38100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120069110_1105336179861218_7954686260905247366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3076543" cy="4365104"/>
          </a:xfrm>
        </p:spPr>
      </p:pic>
      <p:pic>
        <p:nvPicPr>
          <p:cNvPr id="5" name="Slika 4" descr="120077996_631850910865793_442121144300340239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93096"/>
            <a:ext cx="3419872" cy="2564904"/>
          </a:xfrm>
          <a:prstGeom prst="rect">
            <a:avLst/>
          </a:prstGeom>
        </p:spPr>
      </p:pic>
      <p:pic>
        <p:nvPicPr>
          <p:cNvPr id="10" name="Slika 9" descr="120082610_663843144547328_544487616629152079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4242204"/>
            <a:ext cx="3888432" cy="27003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789" y="251370"/>
            <a:ext cx="3420152" cy="2566638"/>
          </a:xfrm>
          <a:prstGeom prst="rect">
            <a:avLst/>
          </a:prstGeom>
        </p:spPr>
      </p:pic>
      <p:pic>
        <p:nvPicPr>
          <p:cNvPr id="11" name="Slika 10" descr="120058103_978395265995242_2602189095716900095_n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0028" y="0"/>
            <a:ext cx="3399199" cy="4149080"/>
          </a:xfrm>
          <a:prstGeom prst="rect">
            <a:avLst/>
          </a:prstGeom>
        </p:spPr>
      </p:pic>
      <p:pic>
        <p:nvPicPr>
          <p:cNvPr id="12" name="Slika 11" descr="120223315_709389592986858_9148954324712287689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58242" y="2731849"/>
            <a:ext cx="2863699" cy="41655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</a:rPr>
              <a:t>PROJEKTI KOJE SMO PROVODILI U 2020.</a:t>
            </a:r>
            <a:endParaRPr lang="hr-H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r-HR" b="1" i="1" dirty="0"/>
              <a:t>Osnovna djelatnost- institucionalna </a:t>
            </a:r>
            <a:r>
              <a:rPr lang="hr-HR" b="1" i="1" dirty="0" smtClean="0"/>
              <a:t>podrška</a:t>
            </a:r>
            <a:endParaRPr lang="hr-HR" dirty="0"/>
          </a:p>
          <a:p>
            <a:pPr marL="0" indent="0" algn="just">
              <a:buNone/>
            </a:pPr>
            <a:r>
              <a:rPr lang="hr-HR" dirty="0" smtClean="0"/>
              <a:t>Transparentno </a:t>
            </a:r>
            <a:r>
              <a:rPr lang="hr-HR" dirty="0"/>
              <a:t>i zakonsko  vođenje administrativno financijskog poslovanja Udruge, pronalaženje donatora, pisanje, praćenje i izvještavanje o provedenim  projektnim aktivnostima. Promidžba i uređenje web i </a:t>
            </a:r>
            <a:r>
              <a:rPr lang="hr-HR" dirty="0" err="1"/>
              <a:t>fb</a:t>
            </a:r>
            <a:r>
              <a:rPr lang="hr-HR" dirty="0"/>
              <a:t> stranica Udruge, te suradnja s roditeljima i suradnicima, kao i s lokalnom upravom, resornim ministarstvima  i  institucijama,  srodnim udrugama, savezima i dr. Promoviranje </a:t>
            </a:r>
            <a:r>
              <a:rPr lang="hr-HR" dirty="0" smtClean="0"/>
              <a:t>volonterstva i vidljivost u medijima.</a:t>
            </a:r>
            <a:endParaRPr lang="hr-HR" dirty="0"/>
          </a:p>
          <a:p>
            <a:endParaRPr lang="hr-HR" dirty="0"/>
          </a:p>
          <a:p>
            <a:r>
              <a:rPr lang="hr-HR" b="1" i="1" dirty="0"/>
              <a:t>Osnaživanje djece s teškoćama  u razvoju i osoba s invaliditetom za što bolju socijalnu integraciju JA TO MOGU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Individualne i grupne terapije korisnicima  od strane fizioterapeuta, radnog terapeuta, logopeda, defektologa, </a:t>
            </a:r>
            <a:r>
              <a:rPr lang="hr-HR" dirty="0" smtClean="0"/>
              <a:t>psihologa.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 </a:t>
            </a:r>
          </a:p>
          <a:p>
            <a:r>
              <a:rPr lang="hr-HR" b="1" i="1" dirty="0"/>
              <a:t>Želimo, Možemo, Znamo!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Zdravo i </a:t>
            </a:r>
            <a:r>
              <a:rPr lang="hr-HR" dirty="0" smtClean="0"/>
              <a:t>svrsishodno </a:t>
            </a:r>
            <a:r>
              <a:rPr lang="hr-HR" dirty="0"/>
              <a:t>korištenje slobodnog vremena u likovnoj </a:t>
            </a:r>
            <a:r>
              <a:rPr lang="hr-HR" dirty="0" smtClean="0"/>
              <a:t>i glazbenoj radionici</a:t>
            </a:r>
            <a:r>
              <a:rPr lang="hr-HR" dirty="0"/>
              <a:t>.</a:t>
            </a:r>
          </a:p>
          <a:p>
            <a:endParaRPr lang="hr-HR" dirty="0"/>
          </a:p>
          <a:p>
            <a:r>
              <a:rPr lang="hr-HR" b="1" i="1" dirty="0"/>
              <a:t>TI si uz MENE!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Stručna  podrška pomoćnika u nastavi učenicima s TUR i OSI.</a:t>
            </a:r>
          </a:p>
          <a:p>
            <a:pPr marL="0" indent="0">
              <a:buNone/>
            </a:pPr>
            <a:r>
              <a:rPr lang="hr-HR" dirty="0"/>
              <a:t> </a:t>
            </a:r>
          </a:p>
          <a:p>
            <a:r>
              <a:rPr lang="hr-HR" b="1" i="1" dirty="0"/>
              <a:t>Društveno koristan rad za sve nas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Zapošljavanje osoba s invaliditetom putem javnih radova </a:t>
            </a:r>
            <a:r>
              <a:rPr lang="hr-HR" dirty="0" smtClean="0"/>
              <a:t>HZZ-a.</a:t>
            </a:r>
            <a:r>
              <a:rPr lang="hr-HR" dirty="0"/>
              <a:t> 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35748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03937"/>
            <a:ext cx="7467600" cy="1143000"/>
          </a:xfrm>
        </p:spPr>
        <p:txBody>
          <a:bodyPr/>
          <a:lstStyle/>
          <a:p>
            <a:pPr algn="ctr"/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VOLONTERSKI  RAD</a:t>
            </a:r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7" name="Rezervirano mjesto sadržaja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hr-HR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hr-HR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hr-HR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hr-H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svaki sat uloženog truda koštao 50,00 kn to bi bilo 73.250,00 kuna </a:t>
            </a:r>
            <a:r>
              <a:rPr lang="hr-H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poklonjenih 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svima NAMA.</a:t>
            </a:r>
          </a:p>
          <a:p>
            <a:endParaRPr lang="hr-HR" dirty="0"/>
          </a:p>
        </p:txBody>
      </p:sp>
      <p:graphicFrame>
        <p:nvGraphicFramePr>
          <p:cNvPr id="16" name="Tablic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74842"/>
              </p:ext>
            </p:extLst>
          </p:nvPr>
        </p:nvGraphicFramePr>
        <p:xfrm>
          <a:off x="1219200" y="2060847"/>
          <a:ext cx="5943600" cy="2808313"/>
        </p:xfrm>
        <a:graphic>
          <a:graphicData uri="http://schemas.openxmlformats.org/drawingml/2006/table">
            <a:tbl>
              <a:tblPr firstRow="1" firstCol="1" bandRow="1"/>
              <a:tblGrid>
                <a:gridCol w="457200"/>
                <a:gridCol w="609600"/>
                <a:gridCol w="444500"/>
                <a:gridCol w="546100"/>
                <a:gridCol w="368300"/>
                <a:gridCol w="444500"/>
                <a:gridCol w="546100"/>
                <a:gridCol w="546100"/>
                <a:gridCol w="444500"/>
                <a:gridCol w="444500"/>
                <a:gridCol w="546100"/>
                <a:gridCol w="546100"/>
              </a:tblGrid>
              <a:tr h="1074025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Broj</a:t>
                      </a: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volontera/volonterki</a:t>
                      </a: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odrađenih</a:t>
                      </a: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volonterskih</a:t>
                      </a: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sati u toku 2020. godine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418566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Djeca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(do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g.)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Mladi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(od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15-30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g.)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Odrasli</a:t>
                      </a: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Ukupno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9E9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418566"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Žene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Muškarci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Žene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Muškarci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418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broj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sati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broj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sati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broj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sati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broj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sati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broj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sati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broj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sati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542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i="1" kern="120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i="1" kern="1200" dirty="0">
                          <a:solidFill>
                            <a:srgbClr val="E75C0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1465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" marR="317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219200" y="29225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8110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120234123_607739399894436_6027409378963904217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267744" cy="3039742"/>
          </a:xfrm>
        </p:spPr>
      </p:pic>
      <p:pic>
        <p:nvPicPr>
          <p:cNvPr id="5" name="Slika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92896"/>
            <a:ext cx="4002798" cy="1944216"/>
          </a:xfrm>
          <a:prstGeom prst="rect">
            <a:avLst/>
          </a:prstGeom>
        </p:spPr>
      </p:pic>
      <p:pic>
        <p:nvPicPr>
          <p:cNvPr id="7" name="Slika 6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444704"/>
            <a:ext cx="4968552" cy="2413296"/>
          </a:xfrm>
          <a:prstGeom prst="rect">
            <a:avLst/>
          </a:prstGeom>
        </p:spPr>
      </p:pic>
      <p:pic>
        <p:nvPicPr>
          <p:cNvPr id="12" name="Slika 11" descr="121046159_626713384645582_7338132419474893415_n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3861048"/>
            <a:ext cx="2117491" cy="2996952"/>
          </a:xfrm>
          <a:prstGeom prst="rect">
            <a:avLst/>
          </a:prstGeom>
        </p:spPr>
      </p:pic>
      <p:pic>
        <p:nvPicPr>
          <p:cNvPr id="13" name="Slika 12" descr="121059386_1604230736416122_8902700457543129911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6598" y="0"/>
            <a:ext cx="3767402" cy="2825552"/>
          </a:xfrm>
          <a:prstGeom prst="rect">
            <a:avLst/>
          </a:prstGeom>
        </p:spPr>
      </p:pic>
      <p:pic>
        <p:nvPicPr>
          <p:cNvPr id="14" name="Slika 13" descr="121066915_356388965563253_1545875008914017061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7744" y="0"/>
            <a:ext cx="1728192" cy="2492896"/>
          </a:xfrm>
          <a:prstGeom prst="rect">
            <a:avLst/>
          </a:prstGeom>
        </p:spPr>
      </p:pic>
      <p:pic>
        <p:nvPicPr>
          <p:cNvPr id="11" name="Slika 10" descr="20201001_08344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3006339" y="989597"/>
            <a:ext cx="3851399" cy="1872208"/>
          </a:xfrm>
          <a:prstGeom prst="rect">
            <a:avLst/>
          </a:prstGeom>
        </p:spPr>
      </p:pic>
      <p:pic>
        <p:nvPicPr>
          <p:cNvPr id="8" name="Slika 7" descr="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16166" y="2420888"/>
            <a:ext cx="3327834" cy="44371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1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13792" y="4106345"/>
            <a:ext cx="1925249" cy="2764904"/>
          </a:xfrm>
        </p:spPr>
      </p:pic>
      <p:pic>
        <p:nvPicPr>
          <p:cNvPr id="10" name="Slika 9" descr="121078622_279285476420829_465911713010633451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17085" y="4579487"/>
            <a:ext cx="2420887" cy="2044265"/>
          </a:xfrm>
          <a:prstGeom prst="rect">
            <a:avLst/>
          </a:prstGeom>
        </p:spPr>
      </p:pic>
      <p:pic>
        <p:nvPicPr>
          <p:cNvPr id="14" name="Slika 13" descr="120036940_334439914495319_305229985883517337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252187" cy="4149080"/>
          </a:xfrm>
          <a:prstGeom prst="rect">
            <a:avLst/>
          </a:prstGeom>
        </p:spPr>
      </p:pic>
      <p:pic>
        <p:nvPicPr>
          <p:cNvPr id="13" name="Slika 12" descr="121570975_349966496323566_684713761175139968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915054"/>
            <a:ext cx="4427983" cy="2942946"/>
          </a:xfrm>
          <a:prstGeom prst="rect">
            <a:avLst/>
          </a:prstGeom>
        </p:spPr>
      </p:pic>
      <p:pic>
        <p:nvPicPr>
          <p:cNvPr id="5" name="Slika 4" descr="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57935" y="0"/>
            <a:ext cx="3686065" cy="39330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 descr="125304516_388784292481197_7657448325989970030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771800" cy="3694830"/>
          </a:xfrm>
        </p:spPr>
      </p:pic>
      <p:pic>
        <p:nvPicPr>
          <p:cNvPr id="5" name="Slika 4" descr="124590173_2675788976068098_429140188809510317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284984"/>
            <a:ext cx="4764021" cy="3573016"/>
          </a:xfrm>
          <a:prstGeom prst="rect">
            <a:avLst/>
          </a:prstGeom>
        </p:spPr>
      </p:pic>
      <p:pic>
        <p:nvPicPr>
          <p:cNvPr id="9" name="Slika 8" descr="125071697_401566957556874_7967216045206645593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339409"/>
            <a:ext cx="4355977" cy="5518591"/>
          </a:xfrm>
          <a:prstGeom prst="rect">
            <a:avLst/>
          </a:prstGeom>
        </p:spPr>
      </p:pic>
      <p:pic>
        <p:nvPicPr>
          <p:cNvPr id="7" name="Slika 6" descr="124974238_2885263438362055_892607596368239091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6113" y="0"/>
            <a:ext cx="6467887" cy="328498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Slika 4" descr="123378142_357675495301034_799681411380985915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915816" cy="3861048"/>
          </a:xfrm>
          <a:prstGeom prst="rect">
            <a:avLst/>
          </a:prstGeom>
        </p:spPr>
      </p:pic>
      <p:pic>
        <p:nvPicPr>
          <p:cNvPr id="9" name="Slika 8" descr="123640324_856031134934031_402509232979530618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61048"/>
            <a:ext cx="2235821" cy="2996952"/>
          </a:xfrm>
          <a:prstGeom prst="rect">
            <a:avLst/>
          </a:prstGeom>
        </p:spPr>
      </p:pic>
      <p:pic>
        <p:nvPicPr>
          <p:cNvPr id="10" name="Slika 9" descr="123924839_400838191290596_3122388663179035527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3284984"/>
            <a:ext cx="1735465" cy="357301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10" y="-330733"/>
            <a:ext cx="3428215" cy="379350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06" y="3197261"/>
            <a:ext cx="4557558" cy="3645024"/>
          </a:xfrm>
          <a:prstGeom prst="rect">
            <a:avLst/>
          </a:prstGeom>
        </p:spPr>
      </p:pic>
      <p:sp>
        <p:nvSpPr>
          <p:cNvPr id="8" name="Rezervirano mjesto sadržaja 7"/>
          <p:cNvSpPr>
            <a:spLocks noGrp="1"/>
          </p:cNvSpPr>
          <p:nvPr>
            <p:ph sz="quarter" idx="1"/>
          </p:nvPr>
        </p:nvSpPr>
        <p:spPr>
          <a:xfrm>
            <a:off x="-180528" y="-531440"/>
            <a:ext cx="9324528" cy="7005391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11" name="Slika 10" descr="124180564_367564274551800_4531943559562378505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24128" y="87267"/>
            <a:ext cx="3173059" cy="29096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800" b="1" dirty="0" smtClean="0">
                <a:solidFill>
                  <a:schemeClr val="accent1">
                    <a:lumMod val="75000"/>
                  </a:schemeClr>
                </a:solidFill>
              </a:rPr>
              <a:t>Projekti su nam sufinancirani iz različitih izvora</a:t>
            </a:r>
            <a:endParaRPr lang="hr-H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dirty="0" smtClean="0">
                <a:solidFill>
                  <a:srgbClr val="00B050"/>
                </a:solidFill>
              </a:rPr>
              <a:t>JA TO MOGU </a:t>
            </a:r>
          </a:p>
          <a:p>
            <a:pPr marL="0" indent="0">
              <a:buNone/>
            </a:pPr>
            <a:r>
              <a:rPr lang="hr-HR" dirty="0" smtClean="0"/>
              <a:t>MDOMSP/MRMSOSP, Grad </a:t>
            </a:r>
            <a:r>
              <a:rPr lang="hr-HR" dirty="0" smtClean="0"/>
              <a:t>Solin, </a:t>
            </a:r>
            <a:r>
              <a:rPr lang="hr-HR" dirty="0" smtClean="0"/>
              <a:t>Grad Kaštela</a:t>
            </a:r>
            <a:r>
              <a:rPr lang="hr-HR" dirty="0" smtClean="0"/>
              <a:t>, općina </a:t>
            </a:r>
            <a:r>
              <a:rPr lang="hr-HR" dirty="0" err="1" smtClean="0"/>
              <a:t>Podstrana</a:t>
            </a:r>
            <a:r>
              <a:rPr lang="hr-HR" dirty="0" smtClean="0"/>
              <a:t> i </a:t>
            </a:r>
            <a:r>
              <a:rPr lang="hr-HR" dirty="0" smtClean="0"/>
              <a:t>donatori</a:t>
            </a:r>
            <a:endParaRPr lang="hr-H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>
                <a:solidFill>
                  <a:srgbClr val="00B050"/>
                </a:solidFill>
              </a:rPr>
              <a:t>TI si uz MENE! </a:t>
            </a:r>
          </a:p>
          <a:p>
            <a:pPr marL="0" indent="0">
              <a:buNone/>
            </a:pPr>
            <a:r>
              <a:rPr lang="hr-HR" dirty="0" smtClean="0"/>
              <a:t>MZO i donatori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>
                <a:solidFill>
                  <a:srgbClr val="00B050"/>
                </a:solidFill>
              </a:rPr>
              <a:t>Želimo, Možemo, Znamo!</a:t>
            </a:r>
          </a:p>
          <a:p>
            <a:pPr marL="0" indent="0">
              <a:buNone/>
            </a:pPr>
            <a:r>
              <a:rPr lang="hr-HR" dirty="0" smtClean="0"/>
              <a:t>MZO, Grad Solin i donatori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>
                <a:solidFill>
                  <a:srgbClr val="00B050"/>
                </a:solidFill>
              </a:rPr>
              <a:t>Institucionalna podrška</a:t>
            </a:r>
          </a:p>
          <a:p>
            <a:pPr marL="0" indent="0">
              <a:buNone/>
            </a:pPr>
            <a:r>
              <a:rPr lang="hr-HR" dirty="0" smtClean="0"/>
              <a:t>Grad Solin i donatori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>
                <a:solidFill>
                  <a:srgbClr val="00B050"/>
                </a:solidFill>
              </a:rPr>
              <a:t>Društveno koristan rad za sve nas</a:t>
            </a:r>
          </a:p>
          <a:p>
            <a:pPr marL="0" indent="0">
              <a:buNone/>
            </a:pPr>
            <a:r>
              <a:rPr lang="hr-HR" dirty="0" smtClean="0"/>
              <a:t>HZZ i donatori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0820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pPr algn="ctr"/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</a:rPr>
              <a:t>TROŠKOVI ZA KONTINUITET RADA UDRUGE U 2020.</a:t>
            </a:r>
            <a:endParaRPr lang="hr-H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8" name="Rezervirano mjesto sadržaja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44304889"/>
              </p:ext>
            </p:extLst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2400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56" y="764449"/>
            <a:ext cx="2154863" cy="2342472"/>
          </a:xfrm>
          <a:prstGeom prst="rect">
            <a:avLst/>
          </a:prstGeom>
        </p:spPr>
      </p:pic>
      <p:pic>
        <p:nvPicPr>
          <p:cNvPr id="5" name="Slika 4" descr="126481184_172780497830742_97249093069411263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994" y="3718264"/>
            <a:ext cx="2425310" cy="1647889"/>
          </a:xfrm>
          <a:prstGeom prst="rect">
            <a:avLst/>
          </a:prstGeom>
        </p:spPr>
      </p:pic>
      <p:pic>
        <p:nvPicPr>
          <p:cNvPr id="6" name="Slika 5" descr="129732989_381493856519154_558002866526918980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-243409"/>
            <a:ext cx="3203848" cy="691276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44" y="3876029"/>
            <a:ext cx="2401664" cy="2564904"/>
          </a:xfrm>
          <a:prstGeom prst="rect">
            <a:avLst/>
          </a:prstGeom>
        </p:spPr>
      </p:pic>
      <p:pic>
        <p:nvPicPr>
          <p:cNvPr id="9" name="Rezervirano mjesto sadržaja 8"/>
          <p:cNvPicPr>
            <a:picLocks noGrp="1" noChangeAspect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192"/>
            <a:ext cx="5549971" cy="3631120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49" y="3732557"/>
            <a:ext cx="1724463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4" y="5013319"/>
            <a:ext cx="1409920" cy="170080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85" y="5303642"/>
            <a:ext cx="2520359" cy="153053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/>
          <a:lstStyle/>
          <a:p>
            <a:r>
              <a:rPr lang="hr-HR" sz="1800" dirty="0" smtClean="0">
                <a:solidFill>
                  <a:schemeClr val="accent1">
                    <a:lumMod val="75000"/>
                  </a:schemeClr>
                </a:solidFill>
              </a:rPr>
              <a:t>Solin, prosinac 2020.</a:t>
            </a:r>
          </a:p>
          <a:p>
            <a:pPr marL="0" indent="0">
              <a:buNone/>
            </a:pPr>
            <a:endParaRPr lang="hr-HR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r-HR" sz="1800" dirty="0" smtClean="0">
                <a:solidFill>
                  <a:schemeClr val="accent1">
                    <a:lumMod val="75000"/>
                  </a:schemeClr>
                </a:solidFill>
              </a:rPr>
              <a:t>Izradili:</a:t>
            </a:r>
          </a:p>
          <a:p>
            <a:r>
              <a:rPr lang="hr-HR" sz="1800" dirty="0" smtClean="0">
                <a:solidFill>
                  <a:schemeClr val="accent1">
                    <a:lumMod val="75000"/>
                  </a:schemeClr>
                </a:solidFill>
              </a:rPr>
              <a:t> Matej Nosić, pomoćnik u uredu i uređenju </a:t>
            </a:r>
            <a:r>
              <a:rPr lang="hr-HR" sz="1800" dirty="0" err="1" smtClean="0">
                <a:solidFill>
                  <a:schemeClr val="accent1">
                    <a:lumMod val="75000"/>
                  </a:schemeClr>
                </a:solidFill>
              </a:rPr>
              <a:t>fb</a:t>
            </a:r>
            <a:r>
              <a:rPr lang="hr-HR" sz="1800" dirty="0" smtClean="0">
                <a:solidFill>
                  <a:schemeClr val="accent1">
                    <a:lumMod val="75000"/>
                  </a:schemeClr>
                </a:solidFill>
              </a:rPr>
              <a:t> i web stranice</a:t>
            </a:r>
          </a:p>
          <a:p>
            <a:r>
              <a:rPr lang="hr-HR" sz="1800" dirty="0" smtClean="0">
                <a:solidFill>
                  <a:schemeClr val="accent1">
                    <a:lumMod val="75000"/>
                  </a:schemeClr>
                </a:solidFill>
              </a:rPr>
              <a:t>  Ljubica Milković, voditeljica </a:t>
            </a:r>
            <a:r>
              <a:rPr lang="hr-HR" sz="1800" dirty="0" smtClean="0">
                <a:solidFill>
                  <a:schemeClr val="accent1">
                    <a:lumMod val="75000"/>
                  </a:schemeClr>
                </a:solidFill>
              </a:rPr>
              <a:t>udruge</a:t>
            </a:r>
          </a:p>
          <a:p>
            <a:endParaRPr lang="hr-HR" sz="1800" dirty="0">
              <a:solidFill>
                <a:srgbClr val="00B050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5" y="3717032"/>
            <a:ext cx="3894443" cy="122413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97" y="3426058"/>
            <a:ext cx="6414721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/>
          <a:lstStyle/>
          <a:p>
            <a:pPr algn="ctr"/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Ukupno ostvareni prihodi u 2020. </a:t>
            </a:r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8" name="Rezervirano mjesto sadržaja 17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8823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73242840_3179970458741547_194599693532423782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18402"/>
            <a:ext cx="4319464" cy="3239598"/>
          </a:xfrm>
          <a:prstGeom prst="rect">
            <a:avLst/>
          </a:prstGeom>
        </p:spPr>
      </p:pic>
      <p:pic>
        <p:nvPicPr>
          <p:cNvPr id="6" name="Slika 5" descr="73515637_764599747321830_344626074303542067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348372"/>
            <a:ext cx="4860032" cy="3509628"/>
          </a:xfrm>
          <a:prstGeom prst="rect">
            <a:avLst/>
          </a:prstGeom>
        </p:spPr>
      </p:pic>
      <p:pic>
        <p:nvPicPr>
          <p:cNvPr id="8" name="Slika 7" descr="82232797_594321778027201_13250903539082854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2733768" cy="3645025"/>
          </a:xfrm>
          <a:prstGeom prst="rect">
            <a:avLst/>
          </a:prstGeom>
        </p:spPr>
      </p:pic>
      <p:pic>
        <p:nvPicPr>
          <p:cNvPr id="9" name="Slika 8" descr="82855030_480436779323726_344089481705422848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0"/>
            <a:ext cx="5967100" cy="3618402"/>
          </a:xfrm>
          <a:prstGeom prst="rect">
            <a:avLst/>
          </a:prstGeom>
        </p:spPr>
      </p:pic>
      <p:pic>
        <p:nvPicPr>
          <p:cNvPr id="4" name="Rezervirano mjesto sadržaja 3" descr="1.jpg"/>
          <p:cNvPicPr>
            <a:picLocks noGrp="1" noChangeAspect="1"/>
          </p:cNvPicPr>
          <p:nvPr>
            <p:ph sz="quarter" idx="1"/>
          </p:nvPr>
        </p:nvPicPr>
        <p:blipFill>
          <a:blip r:embed="rId6" cstate="print"/>
          <a:stretch>
            <a:fillRect/>
          </a:stretch>
        </p:blipFill>
        <p:spPr>
          <a:xfrm>
            <a:off x="7308304" y="0"/>
            <a:ext cx="1944216" cy="335699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 descr="84518634_177818940235065_104612475478999040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16632"/>
            <a:ext cx="3803915" cy="2852936"/>
          </a:xfrm>
          <a:prstGeom prst="rect">
            <a:avLst/>
          </a:prstGeom>
        </p:spPr>
      </p:pic>
      <p:pic>
        <p:nvPicPr>
          <p:cNvPr id="4" name="Rezervirano mjesto sadržaja 3" descr="83599244_272403730390473_7356212082401869824_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086200"/>
            <a:ext cx="2517744" cy="3771800"/>
          </a:xfrm>
        </p:spPr>
      </p:pic>
      <p:pic>
        <p:nvPicPr>
          <p:cNvPr id="6" name="Slika 5" descr="84833394_637155270353817_459565082674724864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234022" cy="2978696"/>
          </a:xfrm>
          <a:prstGeom prst="rect">
            <a:avLst/>
          </a:prstGeom>
        </p:spPr>
      </p:pic>
      <p:pic>
        <p:nvPicPr>
          <p:cNvPr id="9" name="Slika 8" descr="DSC085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6571" y="3429000"/>
            <a:ext cx="3557429" cy="3172127"/>
          </a:xfrm>
          <a:prstGeom prst="rect">
            <a:avLst/>
          </a:prstGeom>
        </p:spPr>
      </p:pic>
      <p:pic>
        <p:nvPicPr>
          <p:cNvPr id="10" name="Slika 9" descr="DSC085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4576" y="0"/>
            <a:ext cx="3959424" cy="2969568"/>
          </a:xfrm>
          <a:prstGeom prst="rect">
            <a:avLst/>
          </a:prstGeom>
        </p:spPr>
      </p:pic>
      <p:pic>
        <p:nvPicPr>
          <p:cNvPr id="11" name="Slika 10" descr="DSC085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3933056"/>
            <a:ext cx="3899926" cy="2924944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80" y="2760510"/>
            <a:ext cx="2736304" cy="11521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 descr="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681073"/>
            <a:ext cx="4572000" cy="3186354"/>
          </a:xfrm>
        </p:spPr>
      </p:pic>
      <p:pic>
        <p:nvPicPr>
          <p:cNvPr id="9" name="Slika 8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522" y="274638"/>
            <a:ext cx="3887934" cy="6583362"/>
          </a:xfrm>
          <a:prstGeom prst="rect">
            <a:avLst/>
          </a:prstGeom>
        </p:spPr>
      </p:pic>
      <p:pic>
        <p:nvPicPr>
          <p:cNvPr id="10" name="Slika 9" descr="85226553_1381646925377553_334458467656715468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273964" cy="4464496"/>
          </a:xfrm>
          <a:prstGeom prst="rect">
            <a:avLst/>
          </a:prstGeom>
        </p:spPr>
      </p:pic>
      <p:pic>
        <p:nvPicPr>
          <p:cNvPr id="11" name="Slika 10" descr="86230009_206649264078753_863597880178166988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0"/>
            <a:ext cx="2038935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38" y="-74498"/>
            <a:ext cx="9289938" cy="7103898"/>
          </a:xfrm>
        </p:spPr>
      </p:pic>
    </p:spTree>
    <p:extLst>
      <p:ext uri="{BB962C8B-B14F-4D97-AF65-F5344CB8AC3E}">
        <p14:creationId xmlns:p14="http://schemas.microsoft.com/office/powerpoint/2010/main" val="287244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7467600" cy="570924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hr-HR" sz="2000" dirty="0" smtClean="0"/>
              <a:t>Usprkos </a:t>
            </a:r>
            <a:r>
              <a:rPr lang="hr-HR" sz="2000" dirty="0" err="1" smtClean="0"/>
              <a:t>pandemiji</a:t>
            </a:r>
            <a:r>
              <a:rPr lang="hr-HR" sz="2000" dirty="0" smtClean="0"/>
              <a:t> COVID 19  samo smo od kraja ožujka, u   travnju i do polovice svibnja radili od kuće, a s našim korisnicima smo bili povezani putem društvenih mreža i </a:t>
            </a:r>
            <a:r>
              <a:rPr lang="hr-HR" sz="2000" dirty="0" err="1" smtClean="0"/>
              <a:t>WhatsApp</a:t>
            </a:r>
            <a:r>
              <a:rPr lang="hr-HR" sz="2000" dirty="0" smtClean="0"/>
              <a:t> grupa.</a:t>
            </a:r>
          </a:p>
          <a:p>
            <a:pPr marL="0" indent="0">
              <a:buNone/>
            </a:pPr>
            <a:endParaRPr lang="hr-HR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hr-HR" sz="2000" dirty="0" smtClean="0"/>
              <a:t>Kao zanimljivost navodimo da smo na našoj FB stranici imali:</a:t>
            </a:r>
          </a:p>
          <a:p>
            <a:pPr marL="0" indent="0">
              <a:buNone/>
            </a:pPr>
            <a:r>
              <a:rPr lang="hr-HR" sz="2000" dirty="0" smtClean="0"/>
              <a:t>              od </a:t>
            </a:r>
            <a:r>
              <a:rPr lang="hr-HR" sz="2000" dirty="0"/>
              <a:t>21. 3. do 31.3. </a:t>
            </a:r>
            <a:r>
              <a:rPr lang="hr-HR" sz="2000" dirty="0" smtClean="0"/>
              <a:t>-- 23 </a:t>
            </a:r>
            <a:r>
              <a:rPr lang="hr-HR" sz="2000" dirty="0"/>
              <a:t>objave </a:t>
            </a:r>
            <a:r>
              <a:rPr lang="hr-HR" sz="2000" dirty="0" smtClean="0"/>
              <a:t>i 15153 </a:t>
            </a:r>
            <a:r>
              <a:rPr lang="hr-HR" sz="2000" dirty="0"/>
              <a:t>pregleda  </a:t>
            </a:r>
          </a:p>
          <a:p>
            <a:pPr marL="0" indent="0">
              <a:buNone/>
            </a:pPr>
            <a:r>
              <a:rPr lang="hr-HR" sz="2000" dirty="0" smtClean="0"/>
              <a:t>              od </a:t>
            </a:r>
            <a:r>
              <a:rPr lang="hr-HR" sz="2000" dirty="0"/>
              <a:t>1.4. do 30.4. </a:t>
            </a:r>
            <a:r>
              <a:rPr lang="hr-HR" sz="2000" dirty="0" smtClean="0"/>
              <a:t>-- </a:t>
            </a:r>
            <a:r>
              <a:rPr lang="hr-HR" sz="2000" dirty="0"/>
              <a:t>35 </a:t>
            </a:r>
            <a:r>
              <a:rPr lang="hr-HR" sz="2000" dirty="0" smtClean="0"/>
              <a:t>objava</a:t>
            </a:r>
            <a:r>
              <a:rPr lang="hr-HR" sz="2000" dirty="0"/>
              <a:t> </a:t>
            </a:r>
            <a:r>
              <a:rPr lang="hr-HR" sz="2000" dirty="0" smtClean="0"/>
              <a:t>i  </a:t>
            </a:r>
            <a:r>
              <a:rPr lang="hr-HR" sz="2000" dirty="0"/>
              <a:t>33957 pregleda </a:t>
            </a:r>
          </a:p>
          <a:p>
            <a:pPr marL="0" indent="0">
              <a:buNone/>
            </a:pPr>
            <a:r>
              <a:rPr lang="hr-HR" sz="2000" dirty="0" smtClean="0"/>
              <a:t>              od </a:t>
            </a:r>
            <a:r>
              <a:rPr lang="hr-HR" sz="2000" dirty="0"/>
              <a:t>1.5. do 11.5. </a:t>
            </a:r>
            <a:r>
              <a:rPr lang="hr-HR" sz="2000" dirty="0" smtClean="0"/>
              <a:t>-- </a:t>
            </a:r>
            <a:r>
              <a:rPr lang="hr-HR" sz="2000" dirty="0"/>
              <a:t>16 objava </a:t>
            </a:r>
            <a:r>
              <a:rPr lang="hr-HR" sz="2000" dirty="0" smtClean="0"/>
              <a:t>i  </a:t>
            </a:r>
            <a:r>
              <a:rPr lang="hr-HR" sz="2000" dirty="0"/>
              <a:t>9748 </a:t>
            </a:r>
            <a:r>
              <a:rPr lang="hr-HR" sz="2000" dirty="0" smtClean="0"/>
              <a:t>pregleda</a:t>
            </a:r>
          </a:p>
          <a:p>
            <a:pPr marL="0" indent="0">
              <a:buNone/>
            </a:pPr>
            <a:r>
              <a:rPr lang="hr-HR" sz="2000" dirty="0" smtClean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2000" dirty="0" smtClean="0"/>
              <a:t>Do kraja godine smo uspješno provodili projektne aktivnosti uz poštivanje svih epidemioloških mjera.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67991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 descr="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723317" y="3407696"/>
            <a:ext cx="6498167" cy="4873625"/>
          </a:xfrm>
        </p:spPr>
      </p:pic>
      <p:pic>
        <p:nvPicPr>
          <p:cNvPr id="7" name="Slika 6" descr="89056496_512041849739373_471131445494231859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0"/>
            <a:ext cx="3347864" cy="4368885"/>
          </a:xfrm>
          <a:prstGeom prst="rect">
            <a:avLst/>
          </a:prstGeom>
        </p:spPr>
      </p:pic>
      <p:pic>
        <p:nvPicPr>
          <p:cNvPr id="8" name="Slika 7" descr="89403925_557010548253995_4242899802607583232_n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1009"/>
            <a:ext cx="5076056" cy="3356992"/>
          </a:xfrm>
          <a:prstGeom prst="rect">
            <a:avLst/>
          </a:prstGeom>
        </p:spPr>
      </p:pic>
      <p:pic>
        <p:nvPicPr>
          <p:cNvPr id="9" name="Slika 8" descr="89666667_138889027450469_431512244364876185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"/>
            <a:ext cx="2771800" cy="3695733"/>
          </a:xfrm>
          <a:prstGeom prst="rect">
            <a:avLst/>
          </a:prstGeom>
        </p:spPr>
      </p:pic>
      <p:pic>
        <p:nvPicPr>
          <p:cNvPr id="10" name="Slika 9" descr="89702273_2229283260700087_582667799525903564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0"/>
            <a:ext cx="3024336" cy="403244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823</TotalTime>
  <Words>384</Words>
  <Application>Microsoft Office PowerPoint</Application>
  <PresentationFormat>Prikaz na zaslonu (4:3)</PresentationFormat>
  <Paragraphs>100</Paragraphs>
  <Slides>28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5" baseType="lpstr">
      <vt:lpstr>Arial</vt:lpstr>
      <vt:lpstr>Arial Nova</vt:lpstr>
      <vt:lpstr>Calibri</vt:lpstr>
      <vt:lpstr>Century Schoolbook</vt:lpstr>
      <vt:lpstr>Wingdings</vt:lpstr>
      <vt:lpstr>Wingdings 2</vt:lpstr>
      <vt:lpstr>Oriel</vt:lpstr>
      <vt:lpstr>Vremeplov  -u  slikama kroz 2020. -</vt:lpstr>
      <vt:lpstr>PROJEKTI KOJE SMO PROVODILI U 2020.</vt:lpstr>
      <vt:lpstr>Ukupno ostvareni prihodi u 2020.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ČLANSTVO I KORISNICI  partnerstvo I suradnja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VOLONTERSKI  RAD</vt:lpstr>
      <vt:lpstr>PowerPointova prezentacija</vt:lpstr>
      <vt:lpstr>PowerPointova prezentacija</vt:lpstr>
      <vt:lpstr>PowerPointova prezentacija</vt:lpstr>
      <vt:lpstr>PowerPointova prezentacija</vt:lpstr>
      <vt:lpstr>Projekti su nam sufinancirani iz različitih izvora</vt:lpstr>
      <vt:lpstr>TROŠKOVI ZA KONTINUITET RADA UDRUGE U 2020.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Matej</dc:creator>
  <cp:lastModifiedBy>Milkovići</cp:lastModifiedBy>
  <cp:revision>91</cp:revision>
  <cp:lastPrinted>2021-02-01T10:13:27Z</cp:lastPrinted>
  <dcterms:created xsi:type="dcterms:W3CDTF">2020-11-25T18:17:33Z</dcterms:created>
  <dcterms:modified xsi:type="dcterms:W3CDTF">2021-03-24T09:27:16Z</dcterms:modified>
</cp:coreProperties>
</file>